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06934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54996-1CA9-5751-06AF-F9AB23590E30}" v="34" dt="2021-09-14T11:28:50.6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0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Helvetica Neue"/>
      </a:defRPr>
    </a:lvl1pPr>
    <a:lvl2pPr indent="228600" latinLnBrk="0">
      <a:defRPr sz="1200">
        <a:latin typeface="+mj-lt"/>
        <a:ea typeface="+mj-ea"/>
        <a:cs typeface="+mj-cs"/>
        <a:sym typeface="Helvetica Neue"/>
      </a:defRPr>
    </a:lvl2pPr>
    <a:lvl3pPr indent="457200" latinLnBrk="0">
      <a:defRPr sz="1200">
        <a:latin typeface="+mj-lt"/>
        <a:ea typeface="+mj-ea"/>
        <a:cs typeface="+mj-cs"/>
        <a:sym typeface="Helvetica Neue"/>
      </a:defRPr>
    </a:lvl3pPr>
    <a:lvl4pPr indent="685800" latinLnBrk="0">
      <a:defRPr sz="1200">
        <a:latin typeface="+mj-lt"/>
        <a:ea typeface="+mj-ea"/>
        <a:cs typeface="+mj-cs"/>
        <a:sym typeface="Helvetica Neue"/>
      </a:defRPr>
    </a:lvl4pPr>
    <a:lvl5pPr indent="914400" latinLnBrk="0">
      <a:defRPr sz="1200">
        <a:latin typeface="+mj-lt"/>
        <a:ea typeface="+mj-ea"/>
        <a:cs typeface="+mj-cs"/>
        <a:sym typeface="Helvetica Neue"/>
      </a:defRPr>
    </a:lvl5pPr>
    <a:lvl6pPr indent="1143000" latinLnBrk="0">
      <a:defRPr sz="1200">
        <a:latin typeface="+mj-lt"/>
        <a:ea typeface="+mj-ea"/>
        <a:cs typeface="+mj-cs"/>
        <a:sym typeface="Helvetica Neue"/>
      </a:defRPr>
    </a:lvl6pPr>
    <a:lvl7pPr indent="1371600" latinLnBrk="0">
      <a:defRPr sz="1200">
        <a:latin typeface="+mj-lt"/>
        <a:ea typeface="+mj-ea"/>
        <a:cs typeface="+mj-cs"/>
        <a:sym typeface="Helvetica Neue"/>
      </a:defRPr>
    </a:lvl7pPr>
    <a:lvl8pPr indent="1600200" latinLnBrk="0">
      <a:defRPr sz="1200">
        <a:latin typeface="+mj-lt"/>
        <a:ea typeface="+mj-ea"/>
        <a:cs typeface="+mj-cs"/>
        <a:sym typeface="Helvetica Neue"/>
      </a:defRPr>
    </a:lvl8pPr>
    <a:lvl9pPr indent="1828800" latinLnBrk="0">
      <a:defRPr sz="1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Doing their DofE is a brilliant way for your child/young person to discover just how much they are capable of. 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It gives young people the chance to make new friends, follow their passions, learn new skills and make a difference in their community.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Gaining a DofE Award is a great way to impress future employers too.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It’s also non-competitive and a powerful way for every young person to build belief in themselves, whatever their background, interests and abilities.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Once your child/young person has signed up to do their DofE, they’ll get their own eDofE account.  This will help them to plan their activities online and using the free DofE app. 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​Participants can use the DofE app to plan activities, get approval from Leaders, record evidence, submit programmes for completion and more.​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​They will also receive a Welcome Pack in the post which contains a wide range of information and advice as well as some more information for parents/carers. 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​All participants will also be sent a personalised DofE Card to give them and their families discounts at several recommended retailers.  Young people at Gold Award level will also be eligible for a discount on their car insurance.​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Presenter: Please customise this slide with the contact details of your DofE leader/administrator.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​Outline the next steps for parents:​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20014" indent="-120014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​Check the school / organisation’s process for signing up to DofE.​</a:t>
            </a:r>
          </a:p>
          <a:p>
            <a:pPr marL="120315" indent="-120315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20014" indent="-120014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​Parents / carers will need to complete and return some paperwork and payment.​</a:t>
            </a:r>
          </a:p>
          <a:p>
            <a:pPr marL="120315" indent="-120315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120014" indent="-120014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​Start a conversation with your young person about what activities they might choose for their DofE.​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following film provides an overview of the Duke of Edinburgh's Award.  ​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There are three levels of DofE Award – Bronze, Silver and Gold. To achieve their Award, your child will need to complete four sections – Volunteering, Physical, Skills and Expedition (add residential for Gold).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​The length of time they will need to devote to each section will vary, depending on whether they are at Bronze, Silver or Gold level.​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Choosing which activities to do for each section may seem daunting for your young people. But it’s important to remember that most activities can count.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Many young people will already take part in activities which can be counted towards their DofE Award, and there are a huge number of activities on offer for young people who are keen to try something new.​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​It is important to make sure that the young people are keeping a record of the time they spend on each activity. They may need your support to find an assessor for each section. 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Assessors are people who check that activities have been completed and describe the progress that has been made. An assessor should be somebody who has a good understanding of the chosen activity.  It can be anyone apart from members of your family.​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​I will now describe each section of the award in more detail.​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Every young person who pursues a DofE award will be asked to devote some time to volunteering.​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Through volunteering, young people have the opportunity to give up their time to help others or to make a difference to causes they feel passionate about.​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 well as changing things for the better, volunteering can be incredibly rewarding for young people – growing their confidence and sense of independence and gaining new skills they can use in their future lives and careers.​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​Examples of volunteering could be coaching a local football team, collecting items for a foodbank or campaigning for change on issues they feel passionate about. 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Presenter: Feel free to use examples of previous participants here.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​The amount of time young people will need to volunteer for will vary depending on whether they are pursuing a Bronze, Silver or Gold Award. 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​Young people can choose to volunteer in any area they would like – the only rule is that young people must not be replacing paid labour, for example by volunteering for commercial organisations.​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 key component of any DofE Award is the Physical section, through which young people are encouraged to take part in regular physical activity. 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​We know that regular physical activity improves young people’s physical and mental health so is a great habit to acquire when still young.​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​Almost any dance, sport or fitness activity can count – it’s completely up to them which activities they choose, including whether they seek to join a team or choose to do an activity on their own.​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​Completing the Physical section might be the push needed for a young person to try something completely different, or to concentrate and improve on something they are already doing.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 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Through the skills section, young people are encouraged to develop a set of practical and social skills.​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​They will be able to choose whether to develop their skills in areas where they have an existing passion, or to learn about something new.​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 the past, young people have used their skills section to develop their interests and talents in a huge range of areas including computer coding, driving and cooking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Presenter: please add in your own examples here.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​Through gaining interests and talents, young people will enjoy themselves and feel a real sense of achievement.​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​They’ll grow their confidence and show they’re committed, motivated and can rise to a challenge.​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​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Young people taking part in a DofE Award will take part in an Expedition.​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​As part of a small team, they will plan their aim, choose their location, do some training to make sure they're prepared and know what they are doing.​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​The amount of time the young people spend away depends on the level of the award they are doing – it will be a minimum of 1 night for Bronze, 2 nights for Silver and 3 nights for Gold.​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​They can choose how they want to travel – it doesn’t have to be on foot. They could do it by bike, canoe, kayak, wheelchair, sailing boat or even on a horse.​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​The expedition is an incredible experience which will help your young person develop resilience, communication, teamwork and leadership skills.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Presenter: Only use this slide if you are presenting to parents/carers of prospective gold award participants.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​To achieve the Gold Award, there is an extra section – the Residential.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​It’s a big, exciting and fulfilling experience as young people spend time in a new place and with people they have never met before​.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​From learning to snowboard in Scotland to helping at a children’s camp, there are lots of exciting possibilities to get involved with — both in the UK and abroad.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​Through completing their residential, young people will learn how to work with people from different backgrounds and build confidence staying in new environments. ​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There are several ways you can help your young person to achieve their DofE Award.​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​You should provide guidance and advice – support them with things like choosing their activities and finding assessors.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Encouragement - It can be challenging to keep the motivation going, especially over some of the longer timeframes.​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​If they need it, help keep them on track with their activities, particularly those which are being done from home.​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​Practical support - You may be required to drop off/collect from expeditions and activities, make sure they have all the right kit and also wash the kit when it comes home!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​Recognising achievement - We hope all organisations will recognise the amazing achievement, and it is just as important to receive that recognition from family members. ​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5574597" y="11"/>
            <a:ext cx="5117396" cy="37799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5396801" y="3780001"/>
            <a:ext cx="5295201" cy="37800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1604010" y="4235196"/>
            <a:ext cx="7485382" cy="1890718"/>
          </a:xfrm>
          <a:prstGeom prst="rect">
            <a:avLst/>
          </a:prstGeom>
        </p:spPr>
        <p:txBody>
          <a:bodyPr/>
          <a:lstStyle/>
          <a:p>
            <a:r>
              <a:t>Click to add subtitle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r>
              <a:t>Click to add title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1604010" y="4235196"/>
            <a:ext cx="7485382" cy="1890718"/>
          </a:xfrm>
          <a:prstGeom prst="rect">
            <a:avLst/>
          </a:prstGeom>
        </p:spPr>
        <p:txBody>
          <a:bodyPr/>
          <a:lstStyle/>
          <a:p>
            <a:r>
              <a:t>Click to add subtitle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half" idx="1"/>
          </p:nvPr>
        </p:nvSpPr>
        <p:spPr>
          <a:xfrm>
            <a:off x="534669" y="1739455"/>
            <a:ext cx="4651632" cy="4991483"/>
          </a:xfrm>
          <a:prstGeom prst="rect">
            <a:avLst/>
          </a:prstGeom>
        </p:spPr>
        <p:txBody>
          <a:bodyPr/>
          <a:lstStyle/>
          <a:p>
            <a:r>
              <a:t>Object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-4" y="10"/>
            <a:ext cx="10692011" cy="7559996"/>
          </a:xfrm>
          <a:prstGeom prst="rect">
            <a:avLst/>
          </a:pr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4500" y="278709"/>
            <a:ext cx="9804400" cy="756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44500" y="1522191"/>
            <a:ext cx="9804400" cy="3774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add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891756" y="7033448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N7wTcxK408?feature=oembed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-4" y="10"/>
            <a:ext cx="10692011" cy="75599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6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024" y="-666755"/>
            <a:ext cx="4097358" cy="2897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06" y="1915883"/>
            <a:ext cx="9351989" cy="5350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5727001" y="11"/>
            <a:ext cx="4965001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5422201" y="3780001"/>
            <a:ext cx="5269801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444500" y="278705"/>
            <a:ext cx="2656840" cy="75693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Your role</a:t>
            </a:r>
          </a:p>
        </p:txBody>
      </p:sp>
      <p:sp>
        <p:nvSpPr>
          <p:cNvPr id="156" name="Shape 156"/>
          <p:cNvSpPr/>
          <p:nvPr/>
        </p:nvSpPr>
        <p:spPr>
          <a:xfrm>
            <a:off x="444496" y="1647861"/>
            <a:ext cx="5456683" cy="3371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55600"/>
              </a:lnSpc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Guidance  </a:t>
            </a:r>
            <a:endParaRPr lang="en-GB" dirty="0"/>
          </a:p>
          <a:p>
            <a:pPr marR="5080" indent="12700">
              <a:lnSpc>
                <a:spcPct val="155600"/>
              </a:lnSpc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Encouragement  </a:t>
            </a:r>
            <a:endParaRPr lang="en-GB" dirty="0"/>
          </a:p>
          <a:p>
            <a:pPr marR="5080" indent="12700">
              <a:lnSpc>
                <a:spcPct val="155600"/>
              </a:lnSpc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Practical</a:t>
            </a:r>
            <a:r>
              <a:rPr lang="en-GB" dirty="0"/>
              <a:t> </a:t>
            </a:r>
            <a:r>
              <a:rPr dirty="0"/>
              <a:t>support  </a:t>
            </a:r>
            <a:endParaRPr lang="en-GB" dirty="0"/>
          </a:p>
          <a:p>
            <a:pPr marR="5080" indent="12700">
              <a:lnSpc>
                <a:spcPct val="155600"/>
              </a:lnSpc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-100" dirty="0" err="1"/>
              <a:t>Recognising</a:t>
            </a:r>
            <a:r>
              <a:rPr spc="-315" dirty="0"/>
              <a:t> </a:t>
            </a:r>
            <a:r>
              <a:rPr spc="-110" dirty="0"/>
              <a:t>achievement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444500" y="278707"/>
            <a:ext cx="9804400" cy="756926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-100"/>
            </a:pPr>
            <a:r>
              <a:t>Your Welcome </a:t>
            </a:r>
            <a:r>
              <a:rPr spc="0"/>
              <a:t>Pack </a:t>
            </a:r>
            <a:r>
              <a:t>and</a:t>
            </a:r>
            <a:r>
              <a:rPr spc="0"/>
              <a:t> </a:t>
            </a:r>
            <a:r>
              <a:t>eDofE</a:t>
            </a:r>
          </a:p>
        </p:txBody>
      </p:sp>
      <p:sp>
        <p:nvSpPr>
          <p:cNvPr id="161" name="Shape 161"/>
          <p:cNvSpPr/>
          <p:nvPr/>
        </p:nvSpPr>
        <p:spPr>
          <a:xfrm>
            <a:off x="5345996" y="1276806"/>
            <a:ext cx="4888810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457200" y="1276806"/>
            <a:ext cx="4888801" cy="582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2853765" y="958049"/>
            <a:ext cx="7838238" cy="650907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444497" y="278705"/>
            <a:ext cx="4361821" cy="75693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Getting</a:t>
            </a:r>
            <a:r>
              <a:rPr spc="-100"/>
              <a:t> started</a:t>
            </a:r>
          </a:p>
        </p:txBody>
      </p:sp>
      <p:sp>
        <p:nvSpPr>
          <p:cNvPr id="170" name="Shape 170"/>
          <p:cNvSpPr/>
          <p:nvPr/>
        </p:nvSpPr>
        <p:spPr>
          <a:xfrm>
            <a:off x="444497" y="1522186"/>
            <a:ext cx="4545971" cy="377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148713" indent="12700">
              <a:spcBef>
                <a:spcPts val="1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Are you ready  to support</a:t>
            </a:r>
            <a:r>
              <a:rPr spc="-90" dirty="0"/>
              <a:t> </a:t>
            </a:r>
            <a:r>
              <a:rPr dirty="0"/>
              <a:t>your</a:t>
            </a:r>
          </a:p>
          <a:p>
            <a:pPr marR="5080" indent="12700"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child/young </a:t>
            </a:r>
            <a:r>
              <a:rPr spc="0" dirty="0"/>
              <a:t>person  </a:t>
            </a:r>
            <a:r>
              <a:rPr dirty="0"/>
              <a:t>to start an</a:t>
            </a:r>
            <a:r>
              <a:rPr spc="-85" dirty="0"/>
              <a:t> </a:t>
            </a:r>
            <a:r>
              <a:rPr dirty="0"/>
              <a:t>adventure  they’ll </a:t>
            </a:r>
            <a:r>
              <a:rPr spc="0" dirty="0"/>
              <a:t>never</a:t>
            </a:r>
            <a:r>
              <a:rPr spc="-55" dirty="0"/>
              <a:t> </a:t>
            </a:r>
            <a:r>
              <a:rPr spc="0" dirty="0"/>
              <a:t>forget?</a:t>
            </a:r>
          </a:p>
          <a:p>
            <a:pPr indent="12700">
              <a:spcBef>
                <a:spcPts val="2100"/>
              </a:spcBef>
              <a:defRPr sz="2400" b="1" spc="-9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To </a:t>
            </a:r>
            <a:r>
              <a:rPr spc="0" dirty="0"/>
              <a:t>get </a:t>
            </a:r>
            <a:r>
              <a:rPr spc="-5" dirty="0"/>
              <a:t>started speak</a:t>
            </a:r>
            <a:r>
              <a:rPr spc="65" dirty="0"/>
              <a:t> </a:t>
            </a:r>
            <a:r>
              <a:rPr spc="0" dirty="0"/>
              <a:t>to</a:t>
            </a:r>
          </a:p>
          <a:p>
            <a:pPr indent="12700"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Mr Lambert</a:t>
            </a:r>
            <a:endParaRPr spc="-5" dirty="0"/>
          </a:p>
        </p:txBody>
      </p:sp>
      <p:sp>
        <p:nvSpPr>
          <p:cNvPr id="171" name="Shape 171"/>
          <p:cNvSpPr/>
          <p:nvPr/>
        </p:nvSpPr>
        <p:spPr>
          <a:xfrm>
            <a:off x="7251000" y="4103489"/>
            <a:ext cx="1663066" cy="55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9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Mr Lambert</a:t>
            </a:r>
            <a:endParaRPr spc="-5" dirty="0"/>
          </a:p>
          <a:p>
            <a:pPr indent="12700"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DofE Manager</a:t>
            </a:r>
            <a:endParaRPr dirty="0"/>
          </a:p>
        </p:txBody>
      </p:sp>
      <p:sp>
        <p:nvSpPr>
          <p:cNvPr id="172" name="Shape 172"/>
          <p:cNvSpPr/>
          <p:nvPr/>
        </p:nvSpPr>
        <p:spPr>
          <a:xfrm>
            <a:off x="7250999" y="4835788"/>
            <a:ext cx="2987682" cy="1367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3970" indent="52705">
              <a:spcBef>
                <a:spcPts val="100"/>
              </a:spcBef>
              <a:defRPr sz="1100" b="1">
                <a:latin typeface="Arial"/>
                <a:ea typeface="Arial"/>
                <a:cs typeface="Arial"/>
                <a:sym typeface="Arial"/>
              </a:defRPr>
            </a:pPr>
            <a:r>
              <a:t>In this bit goes </a:t>
            </a:r>
            <a:r>
              <a:rPr spc="-4"/>
              <a:t>some </a:t>
            </a:r>
            <a:r>
              <a:t>words </a:t>
            </a:r>
            <a:r>
              <a:rPr spc="-4"/>
              <a:t>you’ve </a:t>
            </a:r>
            <a:r>
              <a:t>written  </a:t>
            </a:r>
            <a:r>
              <a:rPr spc="-4"/>
              <a:t>about yourself. Be </a:t>
            </a:r>
            <a:r>
              <a:t>positive </a:t>
            </a:r>
            <a:r>
              <a:rPr spc="-4"/>
              <a:t>and </a:t>
            </a:r>
            <a:r>
              <a:t>tell us who  </a:t>
            </a:r>
            <a:r>
              <a:rPr spc="-4"/>
              <a:t>you are? </a:t>
            </a:r>
            <a:r>
              <a:t>What </a:t>
            </a:r>
            <a:r>
              <a:rPr spc="-4"/>
              <a:t>you’ve </a:t>
            </a:r>
            <a:r>
              <a:t>done... though don’t  tell us </a:t>
            </a:r>
            <a:r>
              <a:rPr spc="-4"/>
              <a:t>your </a:t>
            </a:r>
            <a:r>
              <a:t>A Level </a:t>
            </a:r>
            <a:r>
              <a:rPr spc="-4"/>
              <a:t>results, </a:t>
            </a:r>
            <a:r>
              <a:rPr spc="-9"/>
              <a:t>there’s </a:t>
            </a:r>
            <a:r>
              <a:t>plenty of other forms for that. </a:t>
            </a:r>
            <a:r>
              <a:rPr spc="-4"/>
              <a:t>And </a:t>
            </a:r>
            <a:r>
              <a:t>what </a:t>
            </a:r>
            <a:r>
              <a:rPr spc="-4"/>
              <a:t>excites  you about </a:t>
            </a:r>
            <a:r>
              <a:t>the </a:t>
            </a:r>
            <a:r>
              <a:rPr spc="-4"/>
              <a:t>DofE. </a:t>
            </a:r>
            <a:r>
              <a:rPr spc="-30"/>
              <a:t>You </a:t>
            </a:r>
            <a:r>
              <a:rPr spc="-4"/>
              <a:t>can </a:t>
            </a:r>
            <a:r>
              <a:t>go on for quite a bit... well, </a:t>
            </a:r>
            <a:r>
              <a:rPr spc="-4"/>
              <a:t>as </a:t>
            </a:r>
            <a:r>
              <a:t>long </a:t>
            </a:r>
            <a:r>
              <a:rPr spc="-4"/>
              <a:t>as </a:t>
            </a:r>
            <a:r>
              <a:t>it </a:t>
            </a:r>
            <a:r>
              <a:rPr spc="-4"/>
              <a:t>ﬁlls </a:t>
            </a:r>
            <a:r>
              <a:t>this box </a:t>
            </a:r>
            <a:r>
              <a:rPr spc="-4"/>
              <a:t>and </a:t>
            </a:r>
            <a:r>
              <a:t>then </a:t>
            </a:r>
            <a:r>
              <a:rPr spc="-4"/>
              <a:t>suddenly your </a:t>
            </a:r>
            <a:r>
              <a:t>words will get </a:t>
            </a:r>
            <a:r>
              <a:rPr spc="-4"/>
              <a:t>cut </a:t>
            </a:r>
            <a:r>
              <a:t>off, </a:t>
            </a:r>
            <a:r>
              <a:rPr spc="-4"/>
              <a:t>even </a:t>
            </a:r>
            <a:r>
              <a:t>if </a:t>
            </a:r>
            <a:r>
              <a:rPr spc="-4"/>
              <a:t>you’re </a:t>
            </a:r>
            <a:r>
              <a:t>in the </a:t>
            </a:r>
            <a:r>
              <a:rPr spc="-4"/>
              <a:t>middle</a:t>
            </a:r>
            <a:r>
              <a:rPr spc="-35"/>
              <a:t> </a:t>
            </a:r>
            <a:r>
              <a:t>of</a:t>
            </a:r>
          </a:p>
        </p:txBody>
      </p:sp>
      <p:sp>
        <p:nvSpPr>
          <p:cNvPr id="173" name="Shape 173"/>
          <p:cNvSpPr/>
          <p:nvPr/>
        </p:nvSpPr>
        <p:spPr>
          <a:xfrm>
            <a:off x="7202661" y="6698945"/>
            <a:ext cx="3045466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36980">
              <a:spcBef>
                <a:spcPts val="1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spc="-5"/>
              <a:t>DofE </a:t>
            </a:r>
            <a:r>
              <a:t>is a</a:t>
            </a:r>
            <a:r>
              <a:rPr spc="-75"/>
              <a:t> </a:t>
            </a:r>
            <a:r>
              <a:rPr spc="-20"/>
              <a:t>charity.  </a:t>
            </a:r>
            <a:r>
              <a:rPr spc="-10"/>
              <a:t>Visit </a:t>
            </a:r>
            <a:r>
              <a:rPr spc="-5"/>
              <a:t>DofE.org </a:t>
            </a:r>
            <a:r>
              <a:t>for </a:t>
            </a:r>
            <a:r>
              <a:rPr spc="-5"/>
              <a:t>more</a:t>
            </a:r>
            <a:r>
              <a:rPr spc="-65"/>
              <a:t> </a:t>
            </a:r>
            <a:r>
              <a:t>information.</a:t>
            </a:r>
          </a:p>
        </p:txBody>
      </p:sp>
      <p:sp>
        <p:nvSpPr>
          <p:cNvPr id="174" name="Shape 174"/>
          <p:cNvSpPr/>
          <p:nvPr/>
        </p:nvSpPr>
        <p:spPr>
          <a:xfrm>
            <a:off x="5523796" y="457210"/>
            <a:ext cx="4711010" cy="34656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3834698" y="10"/>
            <a:ext cx="6857305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444497" y="278705"/>
            <a:ext cx="4869821" cy="75693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z="4300"/>
            </a:pPr>
            <a:r>
              <a:t>What is </a:t>
            </a:r>
            <a:r>
              <a:rPr spc="-100"/>
              <a:t>the DofE?</a:t>
            </a:r>
          </a:p>
        </p:txBody>
      </p:sp>
      <p:sp>
        <p:nvSpPr>
          <p:cNvPr id="93" name="Shape 93"/>
          <p:cNvSpPr/>
          <p:nvPr/>
        </p:nvSpPr>
        <p:spPr>
          <a:xfrm>
            <a:off x="451200" y="1522188"/>
            <a:ext cx="8286038" cy="3644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marR="5080" indent="12700">
              <a:spcBef>
                <a:spcPts val="100"/>
              </a:spcBef>
              <a:defRPr sz="3600" b="1" spc="-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</a:t>
            </a:r>
            <a:r>
              <a:rPr spc="-30" dirty="0"/>
              <a:t>DofE </a:t>
            </a:r>
            <a:r>
              <a:rPr spc="-20" dirty="0"/>
              <a:t>is </a:t>
            </a:r>
            <a:r>
              <a:rPr spc="0" dirty="0"/>
              <a:t>a</a:t>
            </a:r>
            <a:r>
              <a:rPr spc="-315" dirty="0"/>
              <a:t> </a:t>
            </a:r>
            <a:r>
              <a:rPr spc="-40" dirty="0"/>
              <a:t>life-changing  </a:t>
            </a:r>
            <a:br>
              <a:rPr lang="en-US" spc="-40" dirty="0"/>
            </a:br>
            <a:r>
              <a:rPr spc="-5" dirty="0"/>
              <a:t>adventure for young </a:t>
            </a:r>
          </a:p>
          <a:p>
            <a:pPr marR="5080"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people </a:t>
            </a:r>
            <a:r>
              <a:rPr spc="-5" dirty="0"/>
              <a:t>aged</a:t>
            </a:r>
            <a:r>
              <a:rPr spc="-20" dirty="0"/>
              <a:t> </a:t>
            </a:r>
            <a:r>
              <a:rPr spc="-5" dirty="0"/>
              <a:t>14-24</a:t>
            </a:r>
          </a:p>
          <a:p>
            <a:pPr marR="897255" indent="12700">
              <a:spcBef>
                <a:spcPts val="24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It helps </a:t>
            </a:r>
            <a:r>
              <a:rPr spc="-5" dirty="0"/>
              <a:t>young </a:t>
            </a:r>
            <a:r>
              <a:rPr dirty="0"/>
              <a:t>people </a:t>
            </a:r>
            <a:br>
              <a:rPr lang="en-US" dirty="0"/>
            </a:br>
            <a:r>
              <a:rPr dirty="0"/>
              <a:t>develop </a:t>
            </a:r>
            <a:r>
              <a:rPr spc="-5" dirty="0"/>
              <a:t>skills for</a:t>
            </a:r>
            <a:r>
              <a:rPr spc="-90" dirty="0"/>
              <a:t> </a:t>
            </a:r>
            <a:r>
              <a:rPr spc="-5" dirty="0"/>
              <a:t>their  </a:t>
            </a:r>
            <a:br>
              <a:rPr lang="en-US" spc="-5" dirty="0"/>
            </a:br>
            <a:r>
              <a:rPr spc="-5" dirty="0"/>
              <a:t>future </a:t>
            </a:r>
            <a:r>
              <a:rPr dirty="0"/>
              <a:t>life </a:t>
            </a:r>
            <a:r>
              <a:rPr spc="-5" dirty="0"/>
              <a:t>and</a:t>
            </a:r>
            <a:r>
              <a:rPr spc="-34" dirty="0"/>
              <a:t> </a:t>
            </a:r>
            <a:r>
              <a:rPr dirty="0"/>
              <a:t>work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4" y="10"/>
            <a:ext cx="10692011" cy="7559996"/>
          </a:xfrm>
          <a:prstGeom prst="rect">
            <a:avLst/>
          </a:pr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444494" y="278705"/>
            <a:ext cx="6055371" cy="75693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Introducing </a:t>
            </a:r>
            <a:r>
              <a:rPr spc="-100"/>
              <a:t>the DofE</a:t>
            </a:r>
          </a:p>
        </p:txBody>
      </p:sp>
      <p:sp>
        <p:nvSpPr>
          <p:cNvPr id="100" name="Shape 100"/>
          <p:cNvSpPr/>
          <p:nvPr/>
        </p:nvSpPr>
        <p:spPr>
          <a:xfrm>
            <a:off x="4940300" y="3918708"/>
            <a:ext cx="736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pic>
        <p:nvPicPr>
          <p:cNvPr id="2" name="Online Media 1" title="DofE Welcome Film">
            <a:hlinkClick r:id="" action="ppaction://media"/>
            <a:extLst>
              <a:ext uri="{FF2B5EF4-FFF2-40B4-BE49-F238E27FC236}">
                <a16:creationId xmlns:a16="http://schemas.microsoft.com/office/drawing/2014/main" id="{0DA0BB94-CDD1-4130-B0A2-870161591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739" y="1608832"/>
            <a:ext cx="9483922" cy="53584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-4" y="10"/>
            <a:ext cx="10692011" cy="7559996"/>
          </a:xfrm>
          <a:prstGeom prst="rect">
            <a:avLst/>
          </a:pr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457196" y="1276806"/>
            <a:ext cx="9777611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title" idx="4294967295"/>
          </p:nvPr>
        </p:nvSpPr>
        <p:spPr>
          <a:xfrm>
            <a:off x="444495" y="278705"/>
            <a:ext cx="7968951" cy="75693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r>
              <a:t>What is involved?</a:t>
            </a:r>
          </a:p>
        </p:txBody>
      </p:sp>
      <p:pic>
        <p:nvPicPr>
          <p:cNvPr id="10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93" y="1756809"/>
            <a:ext cx="9246414" cy="4865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5574597" y="10"/>
            <a:ext cx="5117396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444494" y="278705"/>
            <a:ext cx="6010921" cy="756930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Volunteering section</a:t>
            </a:r>
          </a:p>
        </p:txBody>
      </p:sp>
      <p:sp>
        <p:nvSpPr>
          <p:cNvPr id="115" name="Shape 115"/>
          <p:cNvSpPr/>
          <p:nvPr/>
        </p:nvSpPr>
        <p:spPr>
          <a:xfrm>
            <a:off x="514284" y="2045916"/>
            <a:ext cx="6036844" cy="211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Helping </a:t>
            </a:r>
            <a:r>
              <a:rPr spc="0"/>
              <a:t>others </a:t>
            </a:r>
            <a:r>
              <a:t>and </a:t>
            </a:r>
            <a:br/>
            <a:r>
              <a:t>making </a:t>
            </a:r>
            <a:r>
              <a:rPr spc="0"/>
              <a:t>a</a:t>
            </a:r>
            <a:r>
              <a:rPr spc="-100"/>
              <a:t> </a:t>
            </a:r>
            <a:r>
              <a:rPr spc="0"/>
              <a:t>difference</a:t>
            </a:r>
            <a:r>
              <a:t> </a:t>
            </a:r>
            <a:br/>
            <a:r>
              <a:t>to the causes they </a:t>
            </a:r>
            <a:br/>
            <a:r>
              <a:t>care</a:t>
            </a:r>
            <a:r>
              <a:rPr spc="-15"/>
              <a:t> </a:t>
            </a:r>
            <a:r>
              <a:t>about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5574597" y="11"/>
            <a:ext cx="5117396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936502" y="3767837"/>
            <a:ext cx="5755506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444500" y="278705"/>
            <a:ext cx="4802505" cy="756930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Physical</a:t>
            </a:r>
            <a:r>
              <a:rPr spc="-100"/>
              <a:t> section</a:t>
            </a:r>
          </a:p>
        </p:txBody>
      </p:sp>
      <p:sp>
        <p:nvSpPr>
          <p:cNvPr id="124" name="Shape 124"/>
          <p:cNvSpPr/>
          <p:nvPr/>
        </p:nvSpPr>
        <p:spPr>
          <a:xfrm>
            <a:off x="449585" y="2104107"/>
            <a:ext cx="6032452" cy="158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Improving </a:t>
            </a:r>
            <a:r>
              <a:rPr spc="-5"/>
              <a:t>their</a:t>
            </a:r>
            <a:r>
              <a:rPr spc="-30"/>
              <a:t> </a:t>
            </a:r>
            <a:r>
              <a:t>health </a:t>
            </a:r>
            <a:br/>
            <a:r>
              <a:rPr spc="-5"/>
              <a:t>and</a:t>
            </a:r>
            <a:r>
              <a:t> fitness and having</a:t>
            </a:r>
            <a:r>
              <a:rPr spc="-85"/>
              <a:t> </a:t>
            </a:r>
            <a:r>
              <a:t>fun along the</a:t>
            </a:r>
            <a:r>
              <a:rPr spc="-10"/>
              <a:t> </a:t>
            </a:r>
            <a:r>
              <a:t>way!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5574597" y="11"/>
            <a:ext cx="5117396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5434901" y="3773920"/>
            <a:ext cx="5257101" cy="377392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444500" y="278704"/>
            <a:ext cx="3921125" cy="678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Skills</a:t>
            </a:r>
            <a:r>
              <a:rPr spc="-100"/>
              <a:t> </a:t>
            </a:r>
            <a:r>
              <a:rPr spc="-5"/>
              <a:t>section</a:t>
            </a:r>
          </a:p>
        </p:txBody>
      </p:sp>
      <p:sp>
        <p:nvSpPr>
          <p:cNvPr id="133" name="Shape 133"/>
          <p:cNvSpPr/>
          <p:nvPr/>
        </p:nvSpPr>
        <p:spPr>
          <a:xfrm>
            <a:off x="514281" y="2185577"/>
            <a:ext cx="6476905" cy="158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Developing </a:t>
            </a:r>
            <a:r>
              <a:rPr spc="-34"/>
              <a:t>existing </a:t>
            </a:r>
            <a:br>
              <a:rPr spc="-34"/>
            </a:br>
            <a:r>
              <a:t>skills </a:t>
            </a:r>
            <a:r>
              <a:rPr spc="-20"/>
              <a:t>or </a:t>
            </a:r>
            <a:r>
              <a:rPr spc="-34"/>
              <a:t>discovering </a:t>
            </a:r>
            <a:br>
              <a:rPr spc="-34"/>
            </a:br>
            <a:r>
              <a:rPr spc="-25"/>
              <a:t>new</a:t>
            </a:r>
            <a:r>
              <a:rPr spc="-225"/>
              <a:t> </a:t>
            </a:r>
            <a:r>
              <a:t>things </a:t>
            </a:r>
            <a:r>
              <a:rPr spc="-20"/>
              <a:t>to</a:t>
            </a:r>
            <a:r>
              <a:rPr spc="-80"/>
              <a:t> </a:t>
            </a:r>
            <a:r>
              <a:t>love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444498" y="278704"/>
            <a:ext cx="3141349" cy="678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Expedition</a:t>
            </a:r>
          </a:p>
        </p:txBody>
      </p:sp>
      <p:sp>
        <p:nvSpPr>
          <p:cNvPr id="138" name="Shape 138"/>
          <p:cNvSpPr/>
          <p:nvPr/>
        </p:nvSpPr>
        <p:spPr>
          <a:xfrm>
            <a:off x="514281" y="2185577"/>
            <a:ext cx="6476905" cy="16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Spending time in the great</a:t>
            </a:r>
          </a:p>
          <a:p>
            <a:pPr marR="5080" indent="12700"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outdoors and creating </a:t>
            </a:r>
          </a:p>
          <a:p>
            <a:pPr marR="5080" indent="12700">
              <a:spcBef>
                <a:spcPts val="100"/>
              </a:spcBef>
              <a:defRPr sz="3600" b="1" spc="-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lifelong memories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5727001" y="11"/>
            <a:ext cx="4965001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5434901" y="3773920"/>
            <a:ext cx="5257101" cy="377392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-3" y="6"/>
            <a:ext cx="6844609" cy="7559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00C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444500" y="278705"/>
            <a:ext cx="5241925" cy="1431300"/>
          </a:xfrm>
          <a:prstGeom prst="rect">
            <a:avLst/>
          </a:prstGeom>
        </p:spPr>
        <p:txBody>
          <a:bodyPr/>
          <a:lstStyle/>
          <a:p>
            <a:pPr indent="12700">
              <a:lnSpc>
                <a:spcPts val="5500"/>
              </a:lnSpc>
              <a:spcBef>
                <a:spcPts val="100"/>
              </a:spcBef>
              <a:defRPr spc="-100"/>
            </a:pPr>
            <a:r>
              <a:t>Residential</a:t>
            </a:r>
          </a:p>
          <a:p>
            <a:pPr indent="12700">
              <a:lnSpc>
                <a:spcPts val="5500"/>
              </a:lnSpc>
              <a:defRPr spc="-100"/>
            </a:pPr>
            <a:r>
              <a:t>(Gold Award</a:t>
            </a:r>
            <a:r>
              <a:rPr spc="-300"/>
              <a:t> </a:t>
            </a:r>
            <a:r>
              <a:rPr spc="0"/>
              <a:t>only)</a:t>
            </a:r>
          </a:p>
        </p:txBody>
      </p:sp>
      <p:sp>
        <p:nvSpPr>
          <p:cNvPr id="147" name="Shape 147"/>
          <p:cNvSpPr/>
          <p:nvPr/>
        </p:nvSpPr>
        <p:spPr>
          <a:xfrm>
            <a:off x="450045" y="2196562"/>
            <a:ext cx="5659718" cy="295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Five days </a:t>
            </a:r>
            <a:r>
              <a:rPr spc="-5" dirty="0"/>
              <a:t>and four</a:t>
            </a:r>
            <a:r>
              <a:rPr spc="-90" dirty="0"/>
              <a:t> </a:t>
            </a:r>
            <a:r>
              <a:rPr dirty="0"/>
              <a:t>nights </a:t>
            </a:r>
            <a:r>
              <a:rPr spc="-5" dirty="0"/>
              <a:t>away from</a:t>
            </a:r>
            <a:r>
              <a:rPr spc="-15" dirty="0"/>
              <a:t> </a:t>
            </a:r>
            <a:r>
              <a:rPr dirty="0"/>
              <a:t>home</a:t>
            </a:r>
          </a:p>
          <a:p>
            <a:pPr marR="41275" indent="12700">
              <a:spcBef>
                <a:spcPts val="24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Sharing </a:t>
            </a:r>
            <a:r>
              <a:rPr spc="-5" dirty="0"/>
              <a:t>experiences and </a:t>
            </a:r>
            <a:r>
              <a:rPr spc="-34" dirty="0"/>
              <a:t>creating </a:t>
            </a:r>
            <a:r>
              <a:rPr spc="-25" dirty="0"/>
              <a:t>new</a:t>
            </a:r>
            <a:r>
              <a:rPr spc="-208" dirty="0"/>
              <a:t> </a:t>
            </a:r>
            <a:r>
              <a:rPr spc="-40" dirty="0"/>
              <a:t>connections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2B752C25E67D4AA12F067C94846FB8" ma:contentTypeVersion="13" ma:contentTypeDescription="Create a new document." ma:contentTypeScope="" ma:versionID="22fd4c2cf55af67b7c79c728b441c0b3">
  <xsd:schema xmlns:xsd="http://www.w3.org/2001/XMLSchema" xmlns:xs="http://www.w3.org/2001/XMLSchema" xmlns:p="http://schemas.microsoft.com/office/2006/metadata/properties" xmlns:ns2="41f02d6c-89e7-4d03-a938-923f42ee6128" xmlns:ns3="eb01a1ff-6d57-42c6-a43b-b06244fb14d9" targetNamespace="http://schemas.microsoft.com/office/2006/metadata/properties" ma:root="true" ma:fieldsID="a48003f80655cd7db4681016a7b75d7e" ns2:_="" ns3:_="">
    <xsd:import namespace="41f02d6c-89e7-4d03-a938-923f42ee6128"/>
    <xsd:import namespace="eb01a1ff-6d57-42c6-a43b-b06244fb14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02d6c-89e7-4d03-a938-923f42ee6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1a1ff-6d57-42c6-a43b-b06244fb14d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C6467F-F963-4B07-B808-E95DF35D3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f02d6c-89e7-4d03-a938-923f42ee6128"/>
    <ds:schemaRef ds:uri="eb01a1ff-6d57-42c6-a43b-b06244fb14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A386D2-203E-4E42-BAC5-BA34E857B90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FB137BC-13D6-4AED-893B-A99C340268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1708</Words>
  <Application>Microsoft Office PowerPoint</Application>
  <PresentationFormat>Custom</PresentationFormat>
  <Paragraphs>160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</vt:lpstr>
      <vt:lpstr>Helvetica Neue</vt:lpstr>
      <vt:lpstr>Office Theme</vt:lpstr>
      <vt:lpstr>PowerPoint Presentation</vt:lpstr>
      <vt:lpstr>What is the DofE?</vt:lpstr>
      <vt:lpstr>Introducing the DofE</vt:lpstr>
      <vt:lpstr>What is involved?</vt:lpstr>
      <vt:lpstr>Volunteering section</vt:lpstr>
      <vt:lpstr>Physical section</vt:lpstr>
      <vt:lpstr>PowerPoint Presentation</vt:lpstr>
      <vt:lpstr>PowerPoint Presentation</vt:lpstr>
      <vt:lpstr>Residential (Gold Award only)</vt:lpstr>
      <vt:lpstr>Your role</vt:lpstr>
      <vt:lpstr>Your Welcome Pack and eDofE</vt:lpstr>
      <vt:lpstr>Getting started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Dickie</dc:creator>
  <cp:lastModifiedBy>Michael Lambert</cp:lastModifiedBy>
  <cp:revision>21</cp:revision>
  <dcterms:modified xsi:type="dcterms:W3CDTF">2022-10-28T17:28:58Z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0x010100C02B752C25E67D4AA12F067C94846FB8</vt:lpwstr>
  </property>
</Properties>
</file>